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59" r:id="rId6"/>
    <p:sldId id="260" r:id="rId7"/>
    <p:sldId id="265" r:id="rId8"/>
    <p:sldId id="268" r:id="rId9"/>
    <p:sldId id="272" r:id="rId10"/>
    <p:sldId id="271" r:id="rId11"/>
    <p:sldId id="262" r:id="rId12"/>
    <p:sldId id="269" r:id="rId13"/>
    <p:sldId id="264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E2B4F6"/>
    <a:srgbClr val="D6C0F6"/>
    <a:srgbClr val="B4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3770" autoAdjust="0"/>
  </p:normalViewPr>
  <p:slideViewPr>
    <p:cSldViewPr>
      <p:cViewPr varScale="1">
        <p:scale>
          <a:sx n="62" d="100"/>
          <a:sy n="62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36F02-D79E-4138-A376-854ED826F0D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62FA5-764D-460A-8D64-554DF54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2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attempts</a:t>
            </a:r>
            <a:r>
              <a:rPr lang="en-US" baseline="0" dirty="0" smtClean="0"/>
              <a:t> to quantify relationships among the variables to refine the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62FA5-764D-460A-8D64-554DF547B5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attempts</a:t>
            </a:r>
            <a:r>
              <a:rPr lang="en-US" baseline="0" dirty="0" smtClean="0"/>
              <a:t> to relate precipitation to other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62FA5-764D-460A-8D64-554DF547B5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0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Temperature derivatives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62FA5-764D-460A-8D64-554DF547B5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for</a:t>
            </a:r>
            <a:r>
              <a:rPr lang="en-US" baseline="0" dirty="0" smtClean="0"/>
              <a:t> temperature polynomials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62FA5-764D-460A-8D64-554DF547B5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3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62FA5-764D-460A-8D64-554DF547B5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8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3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5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6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8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3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9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6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4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5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9125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3A6E-295C-40BE-817B-7986CF524E8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AB292-6322-48B6-ACE1-1574AACA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3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androidheadlines.com/wp-content/uploads/2012/05/48-1024x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57200"/>
            <a:ext cx="9296400" cy="600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9144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Weather Forecasting with MATLAB</a:t>
            </a:r>
            <a:endParaRPr lang="en-US" sz="4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51369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Jeremiah Greer, Derek Schulte, and Karen </a:t>
            </a:r>
            <a:r>
              <a:rPr lang="en-US" sz="28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Hildebrant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6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Relationships Among Variables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4" y="1086134"/>
            <a:ext cx="4191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2205"/>
            <a:ext cx="4267200" cy="285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582" y="1143000"/>
            <a:ext cx="4310418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582" y="4038601"/>
            <a:ext cx="4289946" cy="2819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813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Modeling Temperature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866666" cy="5105400"/>
          </a:xfrm>
        </p:spPr>
      </p:pic>
    </p:spTree>
    <p:extLst>
      <p:ext uri="{BB962C8B-B14F-4D97-AF65-F5344CB8AC3E}">
        <p14:creationId xmlns:p14="http://schemas.microsoft.com/office/powerpoint/2010/main" val="24649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Modeling Temperature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Garamond" panose="02020404030301010803" pitchFamily="18" charset="0"/>
            </a:endParaRPr>
          </a:p>
        </p:txBody>
      </p:sp>
      <p:pic>
        <p:nvPicPr>
          <p:cNvPr id="1026" name="Picture 2" descr="C:\Users\karen\Documents\UC\15SS\Weather\PolyCodeScreensh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8158"/>
            <a:ext cx="5981902" cy="517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Method Comparison: July 13, 2012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Actual </a:t>
            </a:r>
            <a:r>
              <a:rPr lang="en-US" sz="2400" dirty="0">
                <a:latin typeface="Garamond" panose="02020404030301010803" pitchFamily="18" charset="0"/>
              </a:rPr>
              <a:t>Weather Conditions</a:t>
            </a: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    PRCP    SNWD    SNOW    TMAX     TMIN     </a:t>
            </a: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   </a:t>
            </a:r>
            <a:r>
              <a:rPr lang="en-US" sz="2400" dirty="0" smtClean="0">
                <a:latin typeface="Garamond" panose="02020404030301010803" pitchFamily="18" charset="0"/>
              </a:rPr>
              <a:t>    </a:t>
            </a:r>
            <a:r>
              <a:rPr lang="en-US" sz="2400" dirty="0">
                <a:latin typeface="Garamond" panose="02020404030301010803" pitchFamily="18" charset="0"/>
              </a:rPr>
              <a:t>0              </a:t>
            </a:r>
            <a:r>
              <a:rPr lang="en-US" sz="2400" dirty="0" smtClean="0">
                <a:latin typeface="Garamond" panose="02020404030301010803" pitchFamily="18" charset="0"/>
              </a:rPr>
              <a:t>0             </a:t>
            </a:r>
            <a:r>
              <a:rPr lang="en-US" sz="2400" dirty="0">
                <a:latin typeface="Garamond" panose="02020404030301010803" pitchFamily="18" charset="0"/>
              </a:rPr>
              <a:t>0           84.92       69.98      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Persistence Method</a:t>
            </a:r>
          </a:p>
          <a:p>
            <a:pPr marL="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     PRCP    </a:t>
            </a:r>
            <a:r>
              <a:rPr lang="en-US" sz="2400" dirty="0">
                <a:latin typeface="Garamond" panose="02020404030301010803" pitchFamily="18" charset="0"/>
              </a:rPr>
              <a:t>SNWD    SNOW    TMAX    </a:t>
            </a:r>
            <a:r>
              <a:rPr lang="en-US" sz="2400" dirty="0" smtClean="0">
                <a:latin typeface="Garamond" panose="02020404030301010803" pitchFamily="18" charset="0"/>
              </a:rPr>
              <a:t>TMIN    </a:t>
            </a: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    </a:t>
            </a:r>
            <a:r>
              <a:rPr lang="en-US" sz="2400" dirty="0" smtClean="0">
                <a:latin typeface="Garamond" panose="02020404030301010803" pitchFamily="18" charset="0"/>
              </a:rPr>
              <a:t>   0               0              </a:t>
            </a:r>
            <a:r>
              <a:rPr lang="en-US" sz="2400" dirty="0">
                <a:latin typeface="Garamond" panose="02020404030301010803" pitchFamily="18" charset="0"/>
              </a:rPr>
              <a:t>0          87.98       69.98     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Climatology Method</a:t>
            </a: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     PRCP    </a:t>
            </a:r>
            <a:r>
              <a:rPr lang="en-US" sz="2400" dirty="0">
                <a:latin typeface="Garamond" panose="02020404030301010803" pitchFamily="18" charset="0"/>
              </a:rPr>
              <a:t>SNWD    SNOW    TMAX     TMIN </a:t>
            </a:r>
            <a:r>
              <a:rPr lang="en-US" sz="2400" dirty="0" smtClean="0">
                <a:latin typeface="Garamond" panose="02020404030301010803" pitchFamily="18" charset="0"/>
              </a:rPr>
              <a:t>    </a:t>
            </a:r>
          </a:p>
          <a:p>
            <a:pPr marL="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       0.22            0             0         84.20       65.94      </a:t>
            </a: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Analog Method</a:t>
            </a:r>
          </a:p>
          <a:p>
            <a:pPr marL="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     PRCP    </a:t>
            </a:r>
            <a:r>
              <a:rPr lang="en-US" sz="2400" dirty="0">
                <a:latin typeface="Garamond" panose="02020404030301010803" pitchFamily="18" charset="0"/>
              </a:rPr>
              <a:t>SNWD    SNOW    TMAX     TMIN </a:t>
            </a: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    </a:t>
            </a:r>
            <a:r>
              <a:rPr lang="en-US" sz="2400" dirty="0" smtClean="0">
                <a:latin typeface="Garamond" panose="02020404030301010803" pitchFamily="18" charset="0"/>
              </a:rPr>
              <a:t>     0            0               0          93.02       69.08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4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Method Comparison: R</a:t>
            </a:r>
            <a:r>
              <a:rPr lang="en-US" baseline="30000" dirty="0" smtClean="0">
                <a:latin typeface="Garamond" panose="02020404030301010803" pitchFamily="18" charset="0"/>
              </a:rPr>
              <a:t>2</a:t>
            </a:r>
            <a:endParaRPr lang="en-US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672475"/>
              </p:ext>
            </p:extLst>
          </p:nvPr>
        </p:nvGraphicFramePr>
        <p:xfrm>
          <a:off x="457200" y="1752600"/>
          <a:ext cx="8305800" cy="239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8665"/>
                <a:gridCol w="1109935"/>
                <a:gridCol w="1384300"/>
                <a:gridCol w="1384300"/>
                <a:gridCol w="1384300"/>
                <a:gridCol w="13843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PRCP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SNWD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SNOW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TMAX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TMIN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Persistence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0.0131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0.8014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0.0297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0.8389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0.8391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Climatology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0.0083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0.0021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0.0145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0.8241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0.8595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Analog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0.0072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0.0006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0.0001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0.8530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0.8705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Analog with temperature</a:t>
                      </a:r>
                      <a:r>
                        <a:rPr lang="en-US" baseline="0" dirty="0" smtClean="0">
                          <a:latin typeface="Garamond" panose="02020404030301010803" pitchFamily="18" charset="0"/>
                        </a:rPr>
                        <a:t> polynomials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0.0002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0.0000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0.0000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0.2471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0.2289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84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Garamond" panose="02020404030301010803" pitchFamily="18" charset="0"/>
              </a:rPr>
              <a:t>Conclusions and Going </a:t>
            </a:r>
            <a:r>
              <a:rPr lang="en-US" sz="6600" dirty="0" smtClean="0">
                <a:latin typeface="Garamond" panose="02020404030301010803" pitchFamily="18" charset="0"/>
              </a:rPr>
              <a:t>Further</a:t>
            </a:r>
            <a:endParaRPr lang="en-US" sz="6600" dirty="0">
              <a:latin typeface="Garamond" panose="02020404030301010803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6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Methods of Forecasting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Persistence Method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weather of tomorrow is exactly like the weather of today</a:t>
            </a:r>
          </a:p>
          <a:p>
            <a:pPr marL="457200" lvl="1" indent="0">
              <a:buNone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Climatology Method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weather of a certain day is the average of all the weather conditions for that day throughout the past </a:t>
            </a:r>
          </a:p>
          <a:p>
            <a:pPr lvl="1">
              <a:buFont typeface="Garamond" panose="02020404030301010803" pitchFamily="18" charset="0"/>
              <a:buChar char="☼"/>
            </a:pPr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Analog Method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>
                <a:latin typeface="Garamond" panose="02020404030301010803" pitchFamily="18" charset="0"/>
              </a:rPr>
              <a:t>T</a:t>
            </a:r>
            <a:r>
              <a:rPr lang="en-US" sz="2400" dirty="0" smtClean="0">
                <a:latin typeface="Garamond" panose="02020404030301010803" pitchFamily="18" charset="0"/>
              </a:rPr>
              <a:t>o predict the weather of tomorrow, take the weather conditions from the previous three days and find a similar sequence in the past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prediction is the day immediately after the sequence</a:t>
            </a: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17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The Data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Garamond" panose="02020404030301010803" pitchFamily="18" charset="0"/>
              <a:buChar char="☼"/>
            </a:pPr>
            <a:r>
              <a:rPr lang="en-US" sz="2400" dirty="0">
                <a:latin typeface="Garamond" panose="02020404030301010803" pitchFamily="18" charset="0"/>
              </a:rPr>
              <a:t>W</a:t>
            </a:r>
            <a:r>
              <a:rPr lang="en-US" sz="2400" dirty="0" smtClean="0">
                <a:latin typeface="Garamond" panose="02020404030301010803" pitchFamily="18" charset="0"/>
              </a:rPr>
              <a:t>eather at CVG Airport from January 1, 1974 to October 31, 2014</a:t>
            </a: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Hourly temperature data for Cincinnati in 2010</a:t>
            </a: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All versions of the weather model checked the validity of the date chosen by the user: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 Numeric values for day, month, and year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 1 </a:t>
            </a:r>
            <a:r>
              <a:rPr lang="en-US" sz="2400" dirty="0" smtClean="0">
                <a:latin typeface="Garamond"/>
              </a:rPr>
              <a:t>≤</a:t>
            </a:r>
            <a:r>
              <a:rPr lang="en-US" sz="2400" dirty="0" smtClean="0">
                <a:latin typeface="Garamond" panose="02020404030301010803" pitchFamily="18" charset="0"/>
              </a:rPr>
              <a:t> day </a:t>
            </a:r>
            <a:r>
              <a:rPr lang="en-US" sz="2400" dirty="0" smtClean="0">
                <a:latin typeface="Garamond"/>
              </a:rPr>
              <a:t>≤</a:t>
            </a:r>
            <a:r>
              <a:rPr lang="en-US" sz="2400" dirty="0" smtClean="0">
                <a:latin typeface="Garamond" panose="02020404030301010803" pitchFamily="18" charset="0"/>
              </a:rPr>
              <a:t> 31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 Valid day-month combination (e.g. prompting the user for a new day if they enter February 30)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>
                <a:latin typeface="Garamond" panose="02020404030301010803" pitchFamily="18" charset="0"/>
              </a:rPr>
              <a:t> C</a:t>
            </a:r>
            <a:r>
              <a:rPr lang="en-US" sz="2400" dirty="0" smtClean="0">
                <a:latin typeface="Garamond" panose="02020404030301010803" pitchFamily="18" charset="0"/>
              </a:rPr>
              <a:t>hosen year within dataset (allowing us to measure accuracy of predictions against data)</a:t>
            </a:r>
          </a:p>
          <a:p>
            <a:pPr lvl="1">
              <a:buFont typeface="Garamond" panose="02020404030301010803" pitchFamily="18" charset="0"/>
              <a:buChar char="☼"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25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The Persistence Method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user chooses a date for which to predict the weather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model predicts the weather to be the same conditions as the previous day</a:t>
            </a:r>
          </a:p>
          <a:p>
            <a:pPr lvl="1">
              <a:buFont typeface="Garamond" panose="02020404030301010803" pitchFamily="18" charset="0"/>
              <a:buChar char="☼"/>
            </a:pPr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Essential code</a:t>
            </a:r>
            <a:r>
              <a:rPr lang="en-US" sz="280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Garamond" panose="02020404030301010803" pitchFamily="18" charset="0"/>
              </a:rPr>
              <a:t>	</a:t>
            </a:r>
            <a:r>
              <a:rPr lang="en-US" sz="2400" dirty="0" err="1" smtClean="0">
                <a:latin typeface="Garamond" panose="02020404030301010803" pitchFamily="18" charset="0"/>
              </a:rPr>
              <a:t>chosendayindex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= find(</a:t>
            </a:r>
            <a:r>
              <a:rPr lang="en-US" sz="2400" dirty="0" err="1">
                <a:latin typeface="Garamond" panose="02020404030301010803" pitchFamily="18" charset="0"/>
              </a:rPr>
              <a:t>W.Year</a:t>
            </a:r>
            <a:r>
              <a:rPr lang="en-US" sz="2400" dirty="0">
                <a:latin typeface="Garamond" panose="02020404030301010803" pitchFamily="18" charset="0"/>
              </a:rPr>
              <a:t> == year &amp; </a:t>
            </a:r>
            <a:r>
              <a:rPr lang="en-US" sz="2400" dirty="0" err="1">
                <a:latin typeface="Garamond" panose="02020404030301010803" pitchFamily="18" charset="0"/>
              </a:rPr>
              <a:t>W.Month</a:t>
            </a:r>
            <a:r>
              <a:rPr lang="en-US" sz="2400" dirty="0">
                <a:latin typeface="Garamond" panose="02020404030301010803" pitchFamily="18" charset="0"/>
              </a:rPr>
              <a:t> == </a:t>
            </a:r>
            <a:r>
              <a:rPr lang="en-US" sz="2400" dirty="0" smtClean="0">
                <a:latin typeface="Garamond" panose="02020404030301010803" pitchFamily="18" charset="0"/>
              </a:rPr>
              <a:t>	</a:t>
            </a:r>
            <a:r>
              <a:rPr lang="en-US" sz="2400" dirty="0" err="1" smtClean="0">
                <a:latin typeface="Garamond" panose="02020404030301010803" pitchFamily="18" charset="0"/>
              </a:rPr>
              <a:t>month_index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&amp; </a:t>
            </a:r>
            <a:r>
              <a:rPr lang="en-US" sz="2400" dirty="0" err="1">
                <a:latin typeface="Garamond" panose="02020404030301010803" pitchFamily="18" charset="0"/>
              </a:rPr>
              <a:t>W.Day</a:t>
            </a:r>
            <a:r>
              <a:rPr lang="en-US" sz="2400" dirty="0">
                <a:latin typeface="Garamond" panose="02020404030301010803" pitchFamily="18" charset="0"/>
              </a:rPr>
              <a:t> == day);</a:t>
            </a: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	prediction </a:t>
            </a:r>
            <a:r>
              <a:rPr lang="en-US" sz="2400" dirty="0">
                <a:latin typeface="Garamond" panose="02020404030301010803" pitchFamily="18" charset="0"/>
              </a:rPr>
              <a:t>= W(chosendayindex-1,2:7);</a:t>
            </a:r>
          </a:p>
          <a:p>
            <a:pPr marL="0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	actual </a:t>
            </a:r>
            <a:r>
              <a:rPr lang="en-US" sz="2400" dirty="0">
                <a:latin typeface="Garamond" panose="02020404030301010803" pitchFamily="18" charset="0"/>
              </a:rPr>
              <a:t>= W(chosendayindex,2:7);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4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The Climatology Method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user chooses a date for which to predict the weather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The model predicts the weather to be the average of the  conditions for that same day throughout the past</a:t>
            </a:r>
          </a:p>
          <a:p>
            <a:pPr lvl="1">
              <a:buFont typeface="Garamond" panose="02020404030301010803" pitchFamily="18" charset="0"/>
              <a:buChar char="☼"/>
            </a:pPr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Essential code:</a:t>
            </a:r>
          </a:p>
          <a:p>
            <a:pPr>
              <a:buFont typeface="Garamond" panose="02020404030301010803" pitchFamily="18" charset="0"/>
              <a:buChar char="☼"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Garamond" panose="02020404030301010803" pitchFamily="18" charset="0"/>
              </a:rPr>
              <a:t>	</a:t>
            </a:r>
            <a:r>
              <a:rPr lang="en-US" sz="2600" dirty="0" err="1" smtClean="0">
                <a:latin typeface="Garamond" panose="02020404030301010803" pitchFamily="18" charset="0"/>
              </a:rPr>
              <a:t>pastdays</a:t>
            </a:r>
            <a:r>
              <a:rPr lang="en-US" sz="2600" dirty="0" smtClean="0">
                <a:latin typeface="Garamond" panose="02020404030301010803" pitchFamily="18" charset="0"/>
              </a:rPr>
              <a:t> </a:t>
            </a:r>
            <a:r>
              <a:rPr lang="en-US" sz="2600" dirty="0">
                <a:latin typeface="Garamond" panose="02020404030301010803" pitchFamily="18" charset="0"/>
              </a:rPr>
              <a:t>= find(</a:t>
            </a:r>
            <a:r>
              <a:rPr lang="en-US" sz="2600" dirty="0" err="1">
                <a:latin typeface="Garamond" panose="02020404030301010803" pitchFamily="18" charset="0"/>
              </a:rPr>
              <a:t>W.Month</a:t>
            </a:r>
            <a:r>
              <a:rPr lang="en-US" sz="2600" dirty="0">
                <a:latin typeface="Garamond" panose="02020404030301010803" pitchFamily="18" charset="0"/>
              </a:rPr>
              <a:t> == </a:t>
            </a:r>
            <a:r>
              <a:rPr lang="en-US" sz="2600" dirty="0" err="1">
                <a:latin typeface="Garamond" panose="02020404030301010803" pitchFamily="18" charset="0"/>
              </a:rPr>
              <a:t>month_index</a:t>
            </a:r>
            <a:r>
              <a:rPr lang="en-US" sz="2600" dirty="0">
                <a:latin typeface="Garamond" panose="02020404030301010803" pitchFamily="18" charset="0"/>
              </a:rPr>
              <a:t> &amp; </a:t>
            </a:r>
            <a:r>
              <a:rPr lang="en-US" sz="2600" dirty="0" err="1">
                <a:latin typeface="Garamond" panose="02020404030301010803" pitchFamily="18" charset="0"/>
              </a:rPr>
              <a:t>W.Day</a:t>
            </a:r>
            <a:r>
              <a:rPr lang="en-US" sz="2600" dirty="0">
                <a:latin typeface="Garamond" panose="02020404030301010803" pitchFamily="18" charset="0"/>
              </a:rPr>
              <a:t> == </a:t>
            </a:r>
            <a:r>
              <a:rPr lang="en-US" sz="2600" dirty="0" smtClean="0">
                <a:latin typeface="Garamond" panose="02020404030301010803" pitchFamily="18" charset="0"/>
              </a:rPr>
              <a:t>	day </a:t>
            </a:r>
            <a:r>
              <a:rPr lang="en-US" sz="2600" dirty="0">
                <a:latin typeface="Garamond" panose="02020404030301010803" pitchFamily="18" charset="0"/>
              </a:rPr>
              <a:t>&amp; </a:t>
            </a:r>
            <a:r>
              <a:rPr lang="en-US" sz="2600" dirty="0" err="1">
                <a:latin typeface="Garamond" panose="02020404030301010803" pitchFamily="18" charset="0"/>
              </a:rPr>
              <a:t>W.Year</a:t>
            </a:r>
            <a:r>
              <a:rPr lang="en-US" sz="2600" dirty="0">
                <a:latin typeface="Garamond" panose="02020404030301010803" pitchFamily="18" charset="0"/>
              </a:rPr>
              <a:t> &lt; year &amp; W.SNWD ~= -9999 &amp; W.SNOW </a:t>
            </a:r>
            <a:r>
              <a:rPr lang="en-US" sz="2600" dirty="0" smtClean="0">
                <a:latin typeface="Garamond" panose="02020404030301010803" pitchFamily="18" charset="0"/>
              </a:rPr>
              <a:t>	~= </a:t>
            </a:r>
            <a:r>
              <a:rPr lang="en-US" sz="2600" dirty="0">
                <a:latin typeface="Garamond" panose="02020404030301010803" pitchFamily="18" charset="0"/>
              </a:rPr>
              <a:t>-9999);</a:t>
            </a: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2600" dirty="0" smtClean="0">
                <a:latin typeface="Garamond" panose="02020404030301010803" pitchFamily="18" charset="0"/>
              </a:rPr>
              <a:t>	prediction </a:t>
            </a:r>
            <a:r>
              <a:rPr lang="en-US" sz="2600" dirty="0">
                <a:latin typeface="Garamond" panose="02020404030301010803" pitchFamily="18" charset="0"/>
              </a:rPr>
              <a:t>= mat2dataset(mean(double(W(pastdays,2:6</a:t>
            </a:r>
            <a:r>
              <a:rPr lang="en-US" sz="2600" dirty="0" smtClean="0">
                <a:latin typeface="Garamond" panose="02020404030301010803" pitchFamily="18" charset="0"/>
              </a:rPr>
              <a:t>))), 	'</a:t>
            </a:r>
            <a:r>
              <a:rPr lang="en-US" sz="2600" dirty="0" err="1" smtClean="0">
                <a:latin typeface="Garamond" panose="02020404030301010803" pitchFamily="18" charset="0"/>
              </a:rPr>
              <a:t>VarNames</a:t>
            </a:r>
            <a:r>
              <a:rPr lang="en-US" sz="2600" dirty="0">
                <a:latin typeface="Garamond" panose="02020404030301010803" pitchFamily="18" charset="0"/>
              </a:rPr>
              <a:t>',{'PRCP','SNWD','SNOW','TMAX','TMIN'});</a:t>
            </a:r>
          </a:p>
          <a:p>
            <a:pPr marL="0" indent="0">
              <a:buNone/>
            </a:pPr>
            <a:r>
              <a:rPr lang="en-US" sz="2600" dirty="0" smtClean="0">
                <a:latin typeface="Garamond" panose="02020404030301010803" pitchFamily="18" charset="0"/>
              </a:rPr>
              <a:t>	actual </a:t>
            </a:r>
            <a:r>
              <a:rPr lang="en-US" sz="2600" dirty="0">
                <a:latin typeface="Garamond" panose="02020404030301010803" pitchFamily="18" charset="0"/>
              </a:rPr>
              <a:t>= W(find(</a:t>
            </a:r>
            <a:r>
              <a:rPr lang="en-US" sz="2600" dirty="0" err="1">
                <a:latin typeface="Garamond" panose="02020404030301010803" pitchFamily="18" charset="0"/>
              </a:rPr>
              <a:t>W.Year</a:t>
            </a:r>
            <a:r>
              <a:rPr lang="en-US" sz="2600" dirty="0">
                <a:latin typeface="Garamond" panose="02020404030301010803" pitchFamily="18" charset="0"/>
              </a:rPr>
              <a:t> == year &amp; </a:t>
            </a:r>
            <a:r>
              <a:rPr lang="en-US" sz="2600" dirty="0" err="1">
                <a:latin typeface="Garamond" panose="02020404030301010803" pitchFamily="18" charset="0"/>
              </a:rPr>
              <a:t>W.Month</a:t>
            </a:r>
            <a:r>
              <a:rPr lang="en-US" sz="2600" dirty="0">
                <a:latin typeface="Garamond" panose="02020404030301010803" pitchFamily="18" charset="0"/>
              </a:rPr>
              <a:t> == </a:t>
            </a:r>
            <a:r>
              <a:rPr lang="en-US" sz="2600" dirty="0" smtClean="0">
                <a:latin typeface="Garamond" panose="02020404030301010803" pitchFamily="18" charset="0"/>
              </a:rPr>
              <a:t>	</a:t>
            </a:r>
            <a:r>
              <a:rPr lang="en-US" sz="2600" dirty="0" err="1" smtClean="0">
                <a:latin typeface="Garamond" panose="02020404030301010803" pitchFamily="18" charset="0"/>
              </a:rPr>
              <a:t>month_index</a:t>
            </a:r>
            <a:r>
              <a:rPr lang="en-US" sz="2600" dirty="0" smtClean="0">
                <a:latin typeface="Garamond" panose="02020404030301010803" pitchFamily="18" charset="0"/>
              </a:rPr>
              <a:t> </a:t>
            </a:r>
            <a:r>
              <a:rPr lang="en-US" sz="2600" dirty="0">
                <a:latin typeface="Garamond" panose="02020404030301010803" pitchFamily="18" charset="0"/>
              </a:rPr>
              <a:t>&amp; </a:t>
            </a:r>
            <a:r>
              <a:rPr lang="en-US" sz="2600" dirty="0" err="1">
                <a:latin typeface="Garamond" panose="02020404030301010803" pitchFamily="18" charset="0"/>
              </a:rPr>
              <a:t>W.Day</a:t>
            </a:r>
            <a:r>
              <a:rPr lang="en-US" sz="2600" dirty="0">
                <a:latin typeface="Garamond" panose="02020404030301010803" pitchFamily="18" charset="0"/>
              </a:rPr>
              <a:t> == day),2:6);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buFont typeface="Garamond" panose="02020404030301010803" pitchFamily="18" charset="0"/>
              <a:buChar char="☼"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buFont typeface="Garamond" panose="02020404030301010803" pitchFamily="18" charset="0"/>
              <a:buChar char="☼"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buFont typeface="Garamond" panose="02020404030301010803" pitchFamily="18" charset="0"/>
              <a:buChar char="☼"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The Analog Method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buFont typeface="Garamond" panose="02020404030301010803" pitchFamily="18" charset="0"/>
              <a:buChar char="☼"/>
            </a:pPr>
            <a:r>
              <a:rPr lang="en-US" sz="2400" dirty="0">
                <a:latin typeface="Garamond" panose="02020404030301010803" pitchFamily="18" charset="0"/>
              </a:rPr>
              <a:t>The user chooses a date for which to predict the weather</a:t>
            </a:r>
          </a:p>
          <a:p>
            <a:pPr lvl="1">
              <a:buFont typeface="Garamond" panose="02020404030301010803" pitchFamily="18" charset="0"/>
              <a:buChar char="☼"/>
            </a:pPr>
            <a:r>
              <a:rPr lang="en-US" sz="2400" dirty="0">
                <a:latin typeface="Garamond" panose="02020404030301010803" pitchFamily="18" charset="0"/>
              </a:rPr>
              <a:t>The model </a:t>
            </a:r>
            <a:r>
              <a:rPr lang="en-US" sz="2400" dirty="0" smtClean="0">
                <a:latin typeface="Garamond" panose="02020404030301010803" pitchFamily="18" charset="0"/>
              </a:rPr>
              <a:t>searches for a similar sequence of weather in the past to make the prediction</a:t>
            </a:r>
          </a:p>
          <a:p>
            <a:pPr lvl="1">
              <a:buFont typeface="Garamond" panose="02020404030301010803" pitchFamily="18" charset="0"/>
              <a:buChar char="☼"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>
              <a:buFont typeface="Garamond" panose="02020404030301010803" pitchFamily="18" charset="0"/>
              <a:buChar char="☼"/>
            </a:pPr>
            <a:r>
              <a:rPr lang="en-US" sz="2400" dirty="0" smtClean="0">
                <a:latin typeface="Garamond" panose="02020404030301010803" pitchFamily="18" charset="0"/>
              </a:rPr>
              <a:t>Finding matches for the previous three days</a:t>
            </a:r>
            <a:endParaRPr lang="en-US" sz="2400" dirty="0">
              <a:latin typeface="Garamond" panose="02020404030301010803" pitchFamily="18" charset="0"/>
            </a:endParaRPr>
          </a:p>
          <a:p>
            <a:pPr marL="400050" lvl="1" indent="0">
              <a:buNone/>
            </a:pPr>
            <a:r>
              <a:rPr lang="en-US" sz="2400" dirty="0" err="1">
                <a:latin typeface="Garamond" panose="02020404030301010803" pitchFamily="18" charset="0"/>
              </a:rPr>
              <a:t>chosendayindex</a:t>
            </a:r>
            <a:r>
              <a:rPr lang="en-US" sz="2400" dirty="0">
                <a:latin typeface="Garamond" panose="02020404030301010803" pitchFamily="18" charset="0"/>
              </a:rPr>
              <a:t> = find(</a:t>
            </a:r>
            <a:r>
              <a:rPr lang="en-US" sz="2400" dirty="0" err="1">
                <a:latin typeface="Garamond" panose="02020404030301010803" pitchFamily="18" charset="0"/>
              </a:rPr>
              <a:t>W.Year</a:t>
            </a:r>
            <a:r>
              <a:rPr lang="en-US" sz="2400" dirty="0">
                <a:latin typeface="Garamond" panose="02020404030301010803" pitchFamily="18" charset="0"/>
              </a:rPr>
              <a:t> == year &amp; </a:t>
            </a:r>
            <a:r>
              <a:rPr lang="en-US" sz="2400" dirty="0" err="1">
                <a:latin typeface="Garamond" panose="02020404030301010803" pitchFamily="18" charset="0"/>
              </a:rPr>
              <a:t>W.Month</a:t>
            </a:r>
            <a:r>
              <a:rPr lang="en-US" sz="2400" dirty="0">
                <a:latin typeface="Garamond" panose="02020404030301010803" pitchFamily="18" charset="0"/>
              </a:rPr>
              <a:t> == </a:t>
            </a:r>
            <a:r>
              <a:rPr lang="en-US" sz="2400" dirty="0" err="1">
                <a:latin typeface="Garamond" panose="02020404030301010803" pitchFamily="18" charset="0"/>
              </a:rPr>
              <a:t>month_index</a:t>
            </a:r>
            <a:r>
              <a:rPr lang="en-US" sz="2400" dirty="0">
                <a:latin typeface="Garamond" panose="02020404030301010803" pitchFamily="18" charset="0"/>
              </a:rPr>
              <a:t> &amp; </a:t>
            </a:r>
            <a:r>
              <a:rPr lang="en-US" sz="2400" dirty="0" err="1">
                <a:latin typeface="Garamond" panose="02020404030301010803" pitchFamily="18" charset="0"/>
              </a:rPr>
              <a:t>W.Day</a:t>
            </a:r>
            <a:r>
              <a:rPr lang="en-US" sz="2400" dirty="0">
                <a:latin typeface="Garamond" panose="02020404030301010803" pitchFamily="18" charset="0"/>
              </a:rPr>
              <a:t> == day);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previous3days </a:t>
            </a:r>
            <a:r>
              <a:rPr lang="en-US" sz="2400" dirty="0">
                <a:latin typeface="Garamond" panose="02020404030301010803" pitchFamily="18" charset="0"/>
              </a:rPr>
              <a:t>= W((chosendayindex-3:chosendayindex-1),1:6);</a:t>
            </a:r>
          </a:p>
          <a:p>
            <a:pPr marL="400050" lvl="1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 </a:t>
            </a:r>
          </a:p>
          <a:p>
            <a:pPr marL="400050" lvl="1" indent="0">
              <a:buNone/>
            </a:pPr>
            <a:r>
              <a:rPr lang="en-US" sz="2400" dirty="0" err="1" smtClean="0">
                <a:latin typeface="Garamond" panose="02020404030301010803" pitchFamily="18" charset="0"/>
              </a:rPr>
              <a:t>percentrange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= [0.99 1.01];</a:t>
            </a:r>
          </a:p>
          <a:p>
            <a:pPr marL="400050" lvl="1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day1 </a:t>
            </a:r>
            <a:r>
              <a:rPr lang="en-US" sz="2400" dirty="0">
                <a:latin typeface="Garamond" panose="02020404030301010803" pitchFamily="18" charset="0"/>
              </a:rPr>
              <a:t>= </a:t>
            </a:r>
            <a:r>
              <a:rPr lang="en-US" sz="2400" dirty="0" smtClean="0">
                <a:latin typeface="Garamond" panose="02020404030301010803" pitchFamily="18" charset="0"/>
              </a:rPr>
              <a:t>[ ]; day2 </a:t>
            </a:r>
            <a:r>
              <a:rPr lang="en-US" sz="2400" dirty="0">
                <a:latin typeface="Garamond" panose="02020404030301010803" pitchFamily="18" charset="0"/>
              </a:rPr>
              <a:t>= </a:t>
            </a:r>
            <a:r>
              <a:rPr lang="en-US" sz="2400" dirty="0" smtClean="0">
                <a:latin typeface="Garamond" panose="02020404030301010803" pitchFamily="18" charset="0"/>
              </a:rPr>
              <a:t>[ ]; day3 </a:t>
            </a:r>
            <a:r>
              <a:rPr lang="en-US" sz="2400" dirty="0">
                <a:latin typeface="Garamond" panose="02020404030301010803" pitchFamily="18" charset="0"/>
              </a:rPr>
              <a:t>= </a:t>
            </a:r>
            <a:r>
              <a:rPr lang="en-US" sz="2400" dirty="0" smtClean="0">
                <a:latin typeface="Garamond" panose="02020404030301010803" pitchFamily="18" charset="0"/>
              </a:rPr>
              <a:t>[ ];</a:t>
            </a: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>
              <a:buFont typeface="Garamond" panose="02020404030301010803" pitchFamily="18" charset="0"/>
              <a:buChar char="☼"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The Analog Method (cont.)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Garamond" panose="02020404030301010803" pitchFamily="18" charset="0"/>
              </a:rPr>
              <a:t>while </a:t>
            </a:r>
            <a:r>
              <a:rPr lang="en-US" sz="9600" dirty="0" err="1">
                <a:latin typeface="Garamond" panose="02020404030301010803" pitchFamily="18" charset="0"/>
              </a:rPr>
              <a:t>isempty</a:t>
            </a:r>
            <a:r>
              <a:rPr lang="en-US" sz="9600" dirty="0">
                <a:latin typeface="Garamond" panose="02020404030301010803" pitchFamily="18" charset="0"/>
              </a:rPr>
              <a:t>(day1) || </a:t>
            </a:r>
            <a:r>
              <a:rPr lang="en-US" sz="9600" dirty="0" err="1">
                <a:latin typeface="Garamond" panose="02020404030301010803" pitchFamily="18" charset="0"/>
              </a:rPr>
              <a:t>isempty</a:t>
            </a:r>
            <a:r>
              <a:rPr lang="en-US" sz="9600" dirty="0">
                <a:latin typeface="Garamond" panose="02020404030301010803" pitchFamily="18" charset="0"/>
              </a:rPr>
              <a:t>(day2) || </a:t>
            </a:r>
            <a:r>
              <a:rPr lang="en-US" sz="9600" dirty="0" err="1">
                <a:latin typeface="Garamond" panose="02020404030301010803" pitchFamily="18" charset="0"/>
              </a:rPr>
              <a:t>isempty</a:t>
            </a:r>
            <a:r>
              <a:rPr lang="en-US" sz="9600" dirty="0">
                <a:latin typeface="Garamond" panose="02020404030301010803" pitchFamily="18" charset="0"/>
              </a:rPr>
              <a:t>(day3)</a:t>
            </a:r>
          </a:p>
          <a:p>
            <a:pPr marL="0" indent="0">
              <a:buNone/>
            </a:pPr>
            <a:r>
              <a:rPr lang="en-US" sz="9600" dirty="0">
                <a:latin typeface="Garamond" panose="02020404030301010803" pitchFamily="18" charset="0"/>
              </a:rPr>
              <a:t> </a:t>
            </a:r>
            <a:r>
              <a:rPr lang="en-US" sz="9600" dirty="0" smtClean="0">
                <a:latin typeface="Garamond" panose="02020404030301010803" pitchFamily="18" charset="0"/>
              </a:rPr>
              <a:t>   	</a:t>
            </a:r>
            <a:r>
              <a:rPr lang="en-US" sz="9600" dirty="0" err="1" smtClean="0">
                <a:latin typeface="Garamond" panose="02020404030301010803" pitchFamily="18" charset="0"/>
              </a:rPr>
              <a:t>rangePRCP</a:t>
            </a:r>
            <a:r>
              <a:rPr lang="en-US" sz="9600" dirty="0" smtClean="0">
                <a:latin typeface="Garamond" panose="02020404030301010803" pitchFamily="18" charset="0"/>
              </a:rPr>
              <a:t> </a:t>
            </a:r>
            <a:r>
              <a:rPr lang="en-US" sz="9600" dirty="0">
                <a:latin typeface="Garamond" panose="02020404030301010803" pitchFamily="18" charset="0"/>
              </a:rPr>
              <a:t>= [previous3days{1,2}*</a:t>
            </a:r>
            <a:r>
              <a:rPr lang="en-US" sz="9600" dirty="0" err="1">
                <a:latin typeface="Garamond" panose="02020404030301010803" pitchFamily="18" charset="0"/>
              </a:rPr>
              <a:t>percentrange</a:t>
            </a:r>
            <a:r>
              <a:rPr lang="en-US" sz="9600" dirty="0">
                <a:latin typeface="Garamond" panose="02020404030301010803" pitchFamily="18" charset="0"/>
              </a:rPr>
              <a:t>(1) </a:t>
            </a:r>
            <a:r>
              <a:rPr lang="en-US" sz="9600" dirty="0" smtClean="0">
                <a:latin typeface="Garamond" panose="02020404030301010803" pitchFamily="18" charset="0"/>
              </a:rPr>
              <a:t>	previous3days{1,2</a:t>
            </a:r>
            <a:r>
              <a:rPr lang="en-US" sz="9600" dirty="0">
                <a:latin typeface="Garamond" panose="02020404030301010803" pitchFamily="18" charset="0"/>
              </a:rPr>
              <a:t>}*</a:t>
            </a:r>
            <a:r>
              <a:rPr lang="en-US" sz="9600" dirty="0" err="1">
                <a:latin typeface="Garamond" panose="02020404030301010803" pitchFamily="18" charset="0"/>
              </a:rPr>
              <a:t>percentrange</a:t>
            </a:r>
            <a:r>
              <a:rPr lang="en-US" sz="9600" dirty="0">
                <a:latin typeface="Garamond" panose="02020404030301010803" pitchFamily="18" charset="0"/>
              </a:rPr>
              <a:t>(2)];</a:t>
            </a:r>
          </a:p>
          <a:p>
            <a:pPr marL="0" indent="0">
              <a:buNone/>
            </a:pPr>
            <a:r>
              <a:rPr lang="en-US" sz="9600" dirty="0">
                <a:latin typeface="Garamond" panose="02020404030301010803" pitchFamily="18" charset="0"/>
              </a:rPr>
              <a:t>   </a:t>
            </a:r>
            <a:r>
              <a:rPr lang="en-US" sz="9600" dirty="0" smtClean="0">
                <a:latin typeface="Garamond" panose="02020404030301010803" pitchFamily="18" charset="0"/>
              </a:rPr>
              <a:t>	rangePRCP2 </a:t>
            </a:r>
            <a:r>
              <a:rPr lang="en-US" sz="9600" dirty="0">
                <a:latin typeface="Garamond" panose="02020404030301010803" pitchFamily="18" charset="0"/>
              </a:rPr>
              <a:t>= [previous3days{2,2}*</a:t>
            </a:r>
            <a:r>
              <a:rPr lang="en-US" sz="9600" dirty="0" err="1">
                <a:latin typeface="Garamond" panose="02020404030301010803" pitchFamily="18" charset="0"/>
              </a:rPr>
              <a:t>percentrange</a:t>
            </a:r>
            <a:r>
              <a:rPr lang="en-US" sz="9600" dirty="0">
                <a:latin typeface="Garamond" panose="02020404030301010803" pitchFamily="18" charset="0"/>
              </a:rPr>
              <a:t>(1) </a:t>
            </a:r>
            <a:r>
              <a:rPr lang="en-US" sz="9600" dirty="0" smtClean="0">
                <a:latin typeface="Garamond" panose="02020404030301010803" pitchFamily="18" charset="0"/>
              </a:rPr>
              <a:t>	previous3days{2,2</a:t>
            </a:r>
            <a:r>
              <a:rPr lang="en-US" sz="9600" dirty="0">
                <a:latin typeface="Garamond" panose="02020404030301010803" pitchFamily="18" charset="0"/>
              </a:rPr>
              <a:t>}*</a:t>
            </a:r>
            <a:r>
              <a:rPr lang="en-US" sz="9600" dirty="0" err="1">
                <a:latin typeface="Garamond" panose="02020404030301010803" pitchFamily="18" charset="0"/>
              </a:rPr>
              <a:t>percentrange</a:t>
            </a:r>
            <a:r>
              <a:rPr lang="en-US" sz="9600" dirty="0">
                <a:latin typeface="Garamond" panose="02020404030301010803" pitchFamily="18" charset="0"/>
              </a:rPr>
              <a:t>(2)];</a:t>
            </a:r>
          </a:p>
          <a:p>
            <a:pPr marL="0" indent="0">
              <a:buNone/>
            </a:pPr>
            <a:r>
              <a:rPr lang="en-US" sz="9600" dirty="0">
                <a:latin typeface="Garamond" panose="02020404030301010803" pitchFamily="18" charset="0"/>
              </a:rPr>
              <a:t>    </a:t>
            </a:r>
            <a:r>
              <a:rPr lang="en-US" sz="9600" dirty="0" smtClean="0">
                <a:latin typeface="Garamond" panose="02020404030301010803" pitchFamily="18" charset="0"/>
              </a:rPr>
              <a:t>	rangePRCP3 </a:t>
            </a:r>
            <a:r>
              <a:rPr lang="en-US" sz="9600" dirty="0">
                <a:latin typeface="Garamond" panose="02020404030301010803" pitchFamily="18" charset="0"/>
              </a:rPr>
              <a:t>= [previous3days{3,2}*</a:t>
            </a:r>
            <a:r>
              <a:rPr lang="en-US" sz="9600" dirty="0" err="1">
                <a:latin typeface="Garamond" panose="02020404030301010803" pitchFamily="18" charset="0"/>
              </a:rPr>
              <a:t>percentrange</a:t>
            </a:r>
            <a:r>
              <a:rPr lang="en-US" sz="9600" dirty="0">
                <a:latin typeface="Garamond" panose="02020404030301010803" pitchFamily="18" charset="0"/>
              </a:rPr>
              <a:t>(1) </a:t>
            </a:r>
            <a:r>
              <a:rPr lang="en-US" sz="9600" dirty="0" smtClean="0">
                <a:latin typeface="Garamond" panose="02020404030301010803" pitchFamily="18" charset="0"/>
              </a:rPr>
              <a:t>	previous3days{3,2</a:t>
            </a:r>
            <a:r>
              <a:rPr lang="en-US" sz="9600" dirty="0">
                <a:latin typeface="Garamond" panose="02020404030301010803" pitchFamily="18" charset="0"/>
              </a:rPr>
              <a:t>}*</a:t>
            </a:r>
            <a:r>
              <a:rPr lang="en-US" sz="9600" dirty="0" err="1">
                <a:latin typeface="Garamond" panose="02020404030301010803" pitchFamily="18" charset="0"/>
              </a:rPr>
              <a:t>percentrange</a:t>
            </a:r>
            <a:r>
              <a:rPr lang="en-US" sz="9600" dirty="0">
                <a:latin typeface="Garamond" panose="02020404030301010803" pitchFamily="18" charset="0"/>
              </a:rPr>
              <a:t>(2)];</a:t>
            </a:r>
          </a:p>
          <a:p>
            <a:pPr marL="0" indent="0">
              <a:buNone/>
            </a:pPr>
            <a:endParaRPr lang="en-US" sz="9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9600" dirty="0" smtClean="0">
                <a:latin typeface="Garamond" panose="02020404030301010803" pitchFamily="18" charset="0"/>
              </a:rPr>
              <a:t>** also calculate ranges for SNWD, SNOW, TMAX, and TMIN    </a:t>
            </a:r>
            <a:endParaRPr lang="en-US" sz="9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9600" dirty="0" smtClean="0">
                <a:latin typeface="Garamond" panose="02020404030301010803" pitchFamily="18" charset="0"/>
              </a:rPr>
              <a:t>    </a:t>
            </a:r>
            <a:endParaRPr lang="en-US" sz="9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9600" dirty="0" smtClean="0">
                <a:latin typeface="Garamond" panose="02020404030301010803" pitchFamily="18" charset="0"/>
              </a:rPr>
              <a:t>day1 </a:t>
            </a:r>
            <a:r>
              <a:rPr lang="en-US" sz="9600" dirty="0">
                <a:latin typeface="Garamond" panose="02020404030301010803" pitchFamily="18" charset="0"/>
              </a:rPr>
              <a:t>= find(W.DATE ~= W.DATE(chosendayindex-3) &amp; W.PRCP &gt;= </a:t>
            </a:r>
            <a:r>
              <a:rPr lang="en-US" sz="9600" dirty="0" err="1">
                <a:latin typeface="Garamond" panose="02020404030301010803" pitchFamily="18" charset="0"/>
              </a:rPr>
              <a:t>rangePRCP</a:t>
            </a:r>
            <a:r>
              <a:rPr lang="en-US" sz="9600" dirty="0">
                <a:latin typeface="Garamond" panose="02020404030301010803" pitchFamily="18" charset="0"/>
              </a:rPr>
              <a:t>(1) &amp; W.PRCP &lt;= </a:t>
            </a:r>
            <a:r>
              <a:rPr lang="en-US" sz="9600" dirty="0" err="1">
                <a:latin typeface="Garamond" panose="02020404030301010803" pitchFamily="18" charset="0"/>
              </a:rPr>
              <a:t>rangePRCP</a:t>
            </a:r>
            <a:r>
              <a:rPr lang="en-US" sz="9600" dirty="0">
                <a:latin typeface="Garamond" panose="02020404030301010803" pitchFamily="18" charset="0"/>
              </a:rPr>
              <a:t>(2) &amp; W.SNWD &gt;= </a:t>
            </a:r>
            <a:r>
              <a:rPr lang="en-US" sz="9600" dirty="0" err="1">
                <a:latin typeface="Garamond" panose="02020404030301010803" pitchFamily="18" charset="0"/>
              </a:rPr>
              <a:t>rangeSNWD</a:t>
            </a:r>
            <a:r>
              <a:rPr lang="en-US" sz="9600" dirty="0">
                <a:latin typeface="Garamond" panose="02020404030301010803" pitchFamily="18" charset="0"/>
              </a:rPr>
              <a:t>(1) &amp; W.SNWD &lt;= </a:t>
            </a:r>
            <a:r>
              <a:rPr lang="en-US" sz="9600" dirty="0" err="1">
                <a:latin typeface="Garamond" panose="02020404030301010803" pitchFamily="18" charset="0"/>
              </a:rPr>
              <a:t>rangeSNWD</a:t>
            </a:r>
            <a:r>
              <a:rPr lang="en-US" sz="9600" dirty="0">
                <a:latin typeface="Garamond" panose="02020404030301010803" pitchFamily="18" charset="0"/>
              </a:rPr>
              <a:t>(2) &amp; W.SNOW &gt;= </a:t>
            </a:r>
            <a:r>
              <a:rPr lang="en-US" sz="9600" dirty="0" err="1">
                <a:latin typeface="Garamond" panose="02020404030301010803" pitchFamily="18" charset="0"/>
              </a:rPr>
              <a:t>rangeSNOW</a:t>
            </a:r>
            <a:r>
              <a:rPr lang="en-US" sz="9600" dirty="0">
                <a:latin typeface="Garamond" panose="02020404030301010803" pitchFamily="18" charset="0"/>
              </a:rPr>
              <a:t>(1) &amp; W.SNOW &lt;= </a:t>
            </a:r>
            <a:r>
              <a:rPr lang="en-US" sz="9600" dirty="0" err="1">
                <a:latin typeface="Garamond" panose="02020404030301010803" pitchFamily="18" charset="0"/>
              </a:rPr>
              <a:t>rangeSNOW</a:t>
            </a:r>
            <a:r>
              <a:rPr lang="en-US" sz="9600" dirty="0">
                <a:latin typeface="Garamond" panose="02020404030301010803" pitchFamily="18" charset="0"/>
              </a:rPr>
              <a:t>(2) &amp; W.TMAX &gt;= </a:t>
            </a:r>
            <a:r>
              <a:rPr lang="en-US" sz="9600" dirty="0" err="1">
                <a:latin typeface="Garamond" panose="02020404030301010803" pitchFamily="18" charset="0"/>
              </a:rPr>
              <a:t>rangeTMAX</a:t>
            </a:r>
            <a:r>
              <a:rPr lang="en-US" sz="9600" dirty="0">
                <a:latin typeface="Garamond" panose="02020404030301010803" pitchFamily="18" charset="0"/>
              </a:rPr>
              <a:t>(1) &amp; W.TMAX &lt;= </a:t>
            </a:r>
            <a:r>
              <a:rPr lang="en-US" sz="9600" dirty="0" err="1">
                <a:latin typeface="Garamond" panose="02020404030301010803" pitchFamily="18" charset="0"/>
              </a:rPr>
              <a:t>rangeTMAX</a:t>
            </a:r>
            <a:r>
              <a:rPr lang="en-US" sz="9600" dirty="0">
                <a:latin typeface="Garamond" panose="02020404030301010803" pitchFamily="18" charset="0"/>
              </a:rPr>
              <a:t>(2) &amp; W.TMIN &gt;= </a:t>
            </a:r>
            <a:r>
              <a:rPr lang="en-US" sz="9600" dirty="0" err="1">
                <a:latin typeface="Garamond" panose="02020404030301010803" pitchFamily="18" charset="0"/>
              </a:rPr>
              <a:t>rangeTMIN</a:t>
            </a:r>
            <a:r>
              <a:rPr lang="en-US" sz="9600" dirty="0">
                <a:latin typeface="Garamond" panose="02020404030301010803" pitchFamily="18" charset="0"/>
              </a:rPr>
              <a:t>(1) &amp; W.TMIN &lt;= </a:t>
            </a:r>
            <a:r>
              <a:rPr lang="en-US" sz="9600" dirty="0" err="1">
                <a:latin typeface="Garamond" panose="02020404030301010803" pitchFamily="18" charset="0"/>
              </a:rPr>
              <a:t>rangeTMIN</a:t>
            </a:r>
            <a:r>
              <a:rPr lang="en-US" sz="9600" dirty="0">
                <a:latin typeface="Garamond" panose="02020404030301010803" pitchFamily="18" charset="0"/>
              </a:rPr>
              <a:t>(2</a:t>
            </a:r>
            <a:r>
              <a:rPr lang="en-US" sz="9600" dirty="0" smtClean="0">
                <a:latin typeface="Garamond" panose="02020404030301010803" pitchFamily="18" charset="0"/>
              </a:rPr>
              <a:t>));</a:t>
            </a:r>
          </a:p>
          <a:p>
            <a:pPr marL="0" indent="0">
              <a:buNone/>
            </a:pPr>
            <a:endParaRPr lang="en-US" sz="8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8000" dirty="0">
              <a:latin typeface="Garamond" panose="02020404030301010803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The Analog Method (cont.)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day2 = find(</a:t>
            </a:r>
            <a:r>
              <a:rPr lang="en-US" sz="2400" dirty="0" err="1">
                <a:latin typeface="Garamond" panose="02020404030301010803" pitchFamily="18" charset="0"/>
              </a:rPr>
              <a:t>ismember</a:t>
            </a:r>
            <a:r>
              <a:rPr lang="en-US" sz="2400" dirty="0">
                <a:latin typeface="Garamond" panose="02020404030301010803" pitchFamily="18" charset="0"/>
              </a:rPr>
              <a:t>(W.DATE,W.DATE(day1+1)) &amp; W.PRCP &gt;= rangePRCP2(1) &amp; W.PRCP &lt;= rangePRCP2(2) &amp; W.SNWD &gt;= rangeSNWD2(1) &amp; W.SNWD &lt;= rangeSNWD2(2) &amp; W.SNOW &gt;= rangeSNOW2(1) &amp; W.SNOW &lt;= rangeSNOW2(2) &amp; W.TMAX &gt;= rangeTMAX2(1) &amp; W.TMAX &lt;= rangeTMAX2(2) &amp; W.TMIN &gt;= rangeTMIN2(1) &amp; W.TMIN &lt;= rangeTMIN2(2</a:t>
            </a:r>
            <a:r>
              <a:rPr lang="en-US" sz="2400" dirty="0" smtClean="0">
                <a:latin typeface="Garamond" panose="02020404030301010803" pitchFamily="18" charset="0"/>
              </a:rPr>
              <a:t>));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day3 = find(</a:t>
            </a:r>
            <a:r>
              <a:rPr lang="en-US" sz="2400" dirty="0" err="1">
                <a:latin typeface="Garamond" panose="02020404030301010803" pitchFamily="18" charset="0"/>
              </a:rPr>
              <a:t>ismember</a:t>
            </a:r>
            <a:r>
              <a:rPr lang="en-US" sz="2400" dirty="0">
                <a:latin typeface="Garamond" panose="02020404030301010803" pitchFamily="18" charset="0"/>
              </a:rPr>
              <a:t>(W.DATE,W.DATE(day2+1)) &amp; W.PRCP &gt;= rangePRCP3(1) &amp; W.PRCP &lt;= rangePRCP3(2) &amp; W.SNWD &gt;= rangeSNWD3(1) &amp; W.SNWD &lt;= rangeSNWD3(2) &amp; W.SNOW &gt;= rangeSNOW3(1) &amp; W.SNOW &lt;= rangeSNOW3(2) &amp; W.TMAX &gt;= rangeTMAX3(1) &amp; W.TMAX &lt;= rangeTMAX3(2) &amp; W.TMIN &gt;= rangeTMIN3(1) &amp; W.TMIN &lt;= rangeTMIN3(2</a:t>
            </a:r>
            <a:r>
              <a:rPr lang="en-US" sz="2400" dirty="0" smtClean="0">
                <a:latin typeface="Garamond" panose="02020404030301010803" pitchFamily="18" charset="0"/>
              </a:rPr>
              <a:t>));</a:t>
            </a:r>
          </a:p>
          <a:p>
            <a:pPr marL="0" indent="0">
              <a:buNone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Garamond" panose="02020404030301010803" pitchFamily="18" charset="0"/>
              </a:rPr>
              <a:t>percentrange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= [</a:t>
            </a:r>
            <a:r>
              <a:rPr lang="en-US" sz="2400" dirty="0" err="1">
                <a:latin typeface="Garamond" panose="02020404030301010803" pitchFamily="18" charset="0"/>
              </a:rPr>
              <a:t>percentrange</a:t>
            </a:r>
            <a:r>
              <a:rPr lang="en-US" sz="2400" dirty="0">
                <a:latin typeface="Garamond" panose="02020404030301010803" pitchFamily="18" charset="0"/>
              </a:rPr>
              <a:t>(1)-0.01 </a:t>
            </a:r>
            <a:r>
              <a:rPr lang="en-US" sz="2400" dirty="0" err="1">
                <a:latin typeface="Garamond" panose="02020404030301010803" pitchFamily="18" charset="0"/>
              </a:rPr>
              <a:t>percentrange</a:t>
            </a:r>
            <a:r>
              <a:rPr lang="en-US" sz="2400" dirty="0">
                <a:latin typeface="Garamond" panose="02020404030301010803" pitchFamily="18" charset="0"/>
              </a:rPr>
              <a:t>(2)+0.01];</a:t>
            </a: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    </a:t>
            </a: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end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6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Relationships Among Variables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4886"/>
            <a:ext cx="4343400" cy="3017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930" y="1143000"/>
            <a:ext cx="4570730" cy="2971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2301"/>
            <a:ext cx="4419600" cy="287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930" y="3982301"/>
            <a:ext cx="4648200" cy="2945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808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614</Words>
  <Application>Microsoft Office PowerPoint</Application>
  <PresentationFormat>On-screen Show (4:3)</PresentationFormat>
  <Paragraphs>140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Methods of Forecasting</vt:lpstr>
      <vt:lpstr>The Data</vt:lpstr>
      <vt:lpstr>The Persistence Method</vt:lpstr>
      <vt:lpstr>The Climatology Method</vt:lpstr>
      <vt:lpstr>The Analog Method</vt:lpstr>
      <vt:lpstr>The Analog Method (cont.)</vt:lpstr>
      <vt:lpstr>The Analog Method (cont.)</vt:lpstr>
      <vt:lpstr>Relationships Among Variables</vt:lpstr>
      <vt:lpstr>Relationships Among Variables</vt:lpstr>
      <vt:lpstr>Modeling Temperature</vt:lpstr>
      <vt:lpstr>Modeling Temperature</vt:lpstr>
      <vt:lpstr>Method Comparison: July 13, 2012</vt:lpstr>
      <vt:lpstr>Method Comparison: R2</vt:lpstr>
      <vt:lpstr>Conclusions and Going Further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</dc:creator>
  <cp:lastModifiedBy>karen</cp:lastModifiedBy>
  <cp:revision>42</cp:revision>
  <dcterms:created xsi:type="dcterms:W3CDTF">2015-04-16T20:21:36Z</dcterms:created>
  <dcterms:modified xsi:type="dcterms:W3CDTF">2015-04-27T12:53:57Z</dcterms:modified>
</cp:coreProperties>
</file>